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Ex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DD5431A-CD07-4819-BDC8-5BC242DAA24E}">
  <a:tblStyle styleId="{BDD5431A-CD07-4819-BDC8-5BC242DAA2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x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Exo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Ex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Ex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5cd774342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5cd774342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860fa9b2a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860fa9b2a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87c078d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87c078d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087c078d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087c078d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087c078d9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087c078d9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60fa9b0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60fa9b0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606f2aead_3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606f2aead_3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606f2aea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606f2aea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2fcc1f137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2fcc1f137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0" y="4589750"/>
            <a:ext cx="9144000" cy="553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2300">
                <a:solidFill>
                  <a:schemeClr val="dk1"/>
                </a:solidFill>
              </a:rPr>
              <a:t>The Erdős Institute   </a:t>
            </a:r>
            <a:r>
              <a:rPr lang="en" sz="1600">
                <a:solidFill>
                  <a:schemeClr val="dk1"/>
                </a:solidFill>
              </a:rPr>
              <a:t>					    May 2020 Data Science Boot Camp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6200" y="4648402"/>
            <a:ext cx="436475" cy="4364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hyperlink" Target="https://github.com/data-dart/bookend/" TargetMode="External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png"/><Relationship Id="rId10" Type="http://schemas.openxmlformats.org/officeDocument/2006/relationships/image" Target="../media/image6.png"/><Relationship Id="rId1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data-dart/bookend" TargetMode="External"/><Relationship Id="rId4" Type="http://schemas.openxmlformats.org/officeDocument/2006/relationships/hyperlink" Target="mailto:kgdettman@gmail.com" TargetMode="External"/><Relationship Id="rId9" Type="http://schemas.openxmlformats.org/officeDocument/2006/relationships/image" Target="../media/image10.png"/><Relationship Id="rId5" Type="http://schemas.openxmlformats.org/officeDocument/2006/relationships/hyperlink" Target="mailto:elaad.applebaum@gmail.com" TargetMode="External"/><Relationship Id="rId6" Type="http://schemas.openxmlformats.org/officeDocument/2006/relationships/hyperlink" Target="mailto:roydiptanil@gmail.com" TargetMode="External"/><Relationship Id="rId7" Type="http://schemas.openxmlformats.org/officeDocument/2006/relationships/hyperlink" Target="mailto:nikhiltilak1991@gmail.com" TargetMode="External"/><Relationship Id="rId8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9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4.png"/><Relationship Id="rId8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gutenberg.org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09650"/>
            <a:ext cx="8520600" cy="13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</a:t>
            </a:r>
            <a:r>
              <a:rPr lang="en" sz="4800"/>
              <a:t>ookend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a</a:t>
            </a:r>
            <a:r>
              <a:rPr i="1" lang="en" sz="2400"/>
              <a:t> text classifier</a:t>
            </a:r>
            <a:endParaRPr i="1" sz="2400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516325"/>
            <a:ext cx="8520600" cy="459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Team 4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the data-dart team: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Kyle Dettman, Elaad Applebaum, Diptanil Roy, Nikhil Tilak</a:t>
            </a:r>
            <a:endParaRPr sz="3200"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8040" y="1936550"/>
            <a:ext cx="1567922" cy="157977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3321600" y="4196250"/>
            <a:ext cx="25008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github.com/data-dart/bookend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>
            <p:ph type="title"/>
          </p:nvPr>
        </p:nvSpPr>
        <p:spPr>
          <a:xfrm>
            <a:off x="311700" y="216425"/>
            <a:ext cx="85206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xo"/>
                <a:ea typeface="Exo"/>
                <a:cs typeface="Exo"/>
                <a:sym typeface="Exo"/>
              </a:rPr>
              <a:t>&gt;&gt;&gt; </a:t>
            </a:r>
            <a:r>
              <a:rPr lang="en">
                <a:latin typeface="Exo"/>
                <a:ea typeface="Exo"/>
                <a:cs typeface="Exo"/>
                <a:sym typeface="Exo"/>
              </a:rPr>
              <a:t>pipe.predict(</a:t>
            </a:r>
            <a:r>
              <a:rPr lang="en">
                <a:latin typeface="Exo"/>
                <a:ea typeface="Exo"/>
                <a:cs typeface="Exo"/>
                <a:sym typeface="Exo"/>
              </a:rPr>
              <a:t>'</a:t>
            </a:r>
            <a:r>
              <a:rPr lang="en">
                <a:latin typeface="Exo"/>
                <a:ea typeface="Exo"/>
                <a:cs typeface="Exo"/>
                <a:sym typeface="Exo"/>
              </a:rPr>
              <a:t>Thank You!</a:t>
            </a:r>
            <a:r>
              <a:rPr lang="en">
                <a:latin typeface="Exo"/>
                <a:ea typeface="Exo"/>
                <a:cs typeface="Exo"/>
                <a:sym typeface="Exo"/>
              </a:rPr>
              <a:t>')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1481475" y="1480025"/>
            <a:ext cx="61809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chemeClr val="hlink"/>
                </a:solidFill>
                <a:hlinkClick r:id="rId3"/>
              </a:rPr>
              <a:t>github.com/data-dart/bookend</a:t>
            </a:r>
            <a:endParaRPr b="1" sz="2800"/>
          </a:p>
        </p:txBody>
      </p:sp>
      <p:graphicFrame>
        <p:nvGraphicFramePr>
          <p:cNvPr id="188" name="Google Shape;188;p22"/>
          <p:cNvGraphicFramePr/>
          <p:nvPr/>
        </p:nvGraphicFramePr>
        <p:xfrm>
          <a:off x="113100" y="3752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{BDD5431A-CD07-4819-BDC8-5BC242DAA24E}</a:tableStyleId>
              </a:tblPr>
              <a:tblGrid>
                <a:gridCol w="2230250"/>
                <a:gridCol w="2230250"/>
                <a:gridCol w="2230250"/>
                <a:gridCol w="2230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Kyle Dettman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solidFill>
                            <a:schemeClr val="hlink"/>
                          </a:solidFill>
                          <a:hlinkClick r:id="rId4"/>
                        </a:rPr>
                        <a:t>kgdettman@gmail.com</a:t>
                      </a:r>
                      <a:r>
                        <a:rPr lang="en" sz="1200"/>
                        <a:t> 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Elaad Applebaum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solidFill>
                            <a:schemeClr val="hlink"/>
                          </a:solidFill>
                          <a:hlinkClick r:id="rId5"/>
                        </a:rPr>
                        <a:t>elaad.applebaum@gmail.com</a:t>
                      </a:r>
                      <a:r>
                        <a:rPr lang="en"/>
                        <a:t> 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Diptanil Roy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solidFill>
                            <a:schemeClr val="hlink"/>
                          </a:solidFill>
                          <a:hlinkClick r:id="rId6"/>
                        </a:rPr>
                        <a:t>roydiptanil@gmail.com</a:t>
                      </a:r>
                      <a:r>
                        <a:rPr lang="en" sz="1200">
                          <a:solidFill>
                            <a:schemeClr val="dk1"/>
                          </a:solidFill>
                        </a:rPr>
                        <a:t>  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Nikhil Tilak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solidFill>
                            <a:schemeClr val="hlink"/>
                          </a:solidFill>
                          <a:hlinkClick r:id="rId7"/>
                        </a:rPr>
                        <a:t>nikhiltilak1991@gmail.com</a:t>
                      </a:r>
                      <a:r>
                        <a:rPr lang="en" sz="1200">
                          <a:solidFill>
                            <a:schemeClr val="dk1"/>
                          </a:solidFill>
                        </a:rPr>
                        <a:t>  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89" name="Google Shape;189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51484" y="2743625"/>
            <a:ext cx="862401" cy="862002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0" name="Google Shape;190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979584" y="4735797"/>
            <a:ext cx="1184833" cy="32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817986" y="2743625"/>
            <a:ext cx="862000" cy="862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2" name="Google Shape;192;p22"/>
          <p:cNvPicPr preferRelativeResize="0"/>
          <p:nvPr/>
        </p:nvPicPr>
        <p:blipFill rotWithShape="1">
          <a:blip r:embed="rId11">
            <a:alphaModFix/>
          </a:blip>
          <a:srcRect b="16609" l="12919" r="15023" t="5155"/>
          <a:stretch/>
        </p:blipFill>
        <p:spPr>
          <a:xfrm>
            <a:off x="5285387" y="2754600"/>
            <a:ext cx="827199" cy="862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3" name="Google Shape;193;p22"/>
          <p:cNvPicPr preferRelativeResize="0"/>
          <p:nvPr/>
        </p:nvPicPr>
        <p:blipFill rotWithShape="1">
          <a:blip r:embed="rId12">
            <a:alphaModFix/>
          </a:blip>
          <a:srcRect b="50001" l="36082" r="37566" t="21476"/>
          <a:stretch/>
        </p:blipFill>
        <p:spPr>
          <a:xfrm>
            <a:off x="7484075" y="2743625"/>
            <a:ext cx="795529" cy="86199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14"/>
          <p:cNvGrpSpPr/>
          <p:nvPr/>
        </p:nvGrpSpPr>
        <p:grpSpPr>
          <a:xfrm>
            <a:off x="4909700" y="581663"/>
            <a:ext cx="3556800" cy="2360938"/>
            <a:chOff x="4909700" y="581663"/>
            <a:chExt cx="3556800" cy="2360938"/>
          </a:xfrm>
        </p:grpSpPr>
        <p:pic>
          <p:nvPicPr>
            <p:cNvPr id="65" name="Google Shape;65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935225" y="581663"/>
              <a:ext cx="3311800" cy="1741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" name="Google Shape;66;p14"/>
            <p:cNvSpPr txBox="1"/>
            <p:nvPr/>
          </p:nvSpPr>
          <p:spPr>
            <a:xfrm>
              <a:off x="4909700" y="2212700"/>
              <a:ext cx="3556800" cy="7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/>
                <a:t>Was the bard ahead of his time?</a:t>
              </a:r>
              <a:endParaRPr b="1" sz="1600"/>
            </a:p>
          </p:txBody>
        </p:sp>
      </p:grpSp>
      <p:grpSp>
        <p:nvGrpSpPr>
          <p:cNvPr id="67" name="Google Shape;67;p14"/>
          <p:cNvGrpSpPr/>
          <p:nvPr/>
        </p:nvGrpSpPr>
        <p:grpSpPr>
          <a:xfrm>
            <a:off x="4974236" y="2711350"/>
            <a:ext cx="3500139" cy="1834425"/>
            <a:chOff x="4974236" y="2711350"/>
            <a:chExt cx="3500139" cy="1834425"/>
          </a:xfrm>
        </p:grpSpPr>
        <p:pic>
          <p:nvPicPr>
            <p:cNvPr id="68" name="Google Shape;68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974236" y="2711350"/>
              <a:ext cx="3500139" cy="1834425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69" name="Google Shape;69;p14"/>
            <p:cNvSpPr txBox="1"/>
            <p:nvPr/>
          </p:nvSpPr>
          <p:spPr>
            <a:xfrm>
              <a:off x="6954650" y="4058875"/>
              <a:ext cx="1512000" cy="48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/>
                <a:t>Bot or not?</a:t>
              </a:r>
              <a:endParaRPr b="1" sz="1600"/>
            </a:p>
          </p:txBody>
        </p:sp>
      </p:grpSp>
      <p:grpSp>
        <p:nvGrpSpPr>
          <p:cNvPr id="70" name="Google Shape;70;p14"/>
          <p:cNvGrpSpPr/>
          <p:nvPr/>
        </p:nvGrpSpPr>
        <p:grpSpPr>
          <a:xfrm>
            <a:off x="323750" y="458725"/>
            <a:ext cx="4124400" cy="2407725"/>
            <a:chOff x="323750" y="458725"/>
            <a:chExt cx="4124400" cy="2407725"/>
          </a:xfrm>
        </p:grpSpPr>
        <p:grpSp>
          <p:nvGrpSpPr>
            <p:cNvPr id="71" name="Google Shape;71;p14"/>
            <p:cNvGrpSpPr/>
            <p:nvPr/>
          </p:nvGrpSpPr>
          <p:grpSpPr>
            <a:xfrm>
              <a:off x="527703" y="458725"/>
              <a:ext cx="2945627" cy="1974032"/>
              <a:chOff x="527703" y="458725"/>
              <a:chExt cx="2945627" cy="1974032"/>
            </a:xfrm>
          </p:grpSpPr>
          <p:pic>
            <p:nvPicPr>
              <p:cNvPr id="72" name="Google Shape;72;p14"/>
              <p:cNvPicPr preferRelativeResize="0"/>
              <p:nvPr/>
            </p:nvPicPr>
            <p:blipFill rotWithShape="1">
              <a:blip r:embed="rId5">
                <a:alphaModFix/>
              </a:blip>
              <a:srcRect b="26008" l="0" r="0" t="0"/>
              <a:stretch/>
            </p:blipFill>
            <p:spPr>
              <a:xfrm>
                <a:off x="527703" y="458725"/>
                <a:ext cx="2945627" cy="197403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3" name="Google Shape;73;p14"/>
              <p:cNvPicPr preferRelativeResize="0"/>
              <p:nvPr/>
            </p:nvPicPr>
            <p:blipFill rotWithShape="1">
              <a:blip r:embed="rId6">
                <a:alphaModFix/>
              </a:blip>
              <a:srcRect b="33293" l="13997" r="15096" t="0"/>
              <a:stretch/>
            </p:blipFill>
            <p:spPr>
              <a:xfrm>
                <a:off x="732690" y="735079"/>
                <a:ext cx="389605" cy="51559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4" name="Google Shape;74;p14"/>
              <p:cNvPicPr preferRelativeResize="0"/>
              <p:nvPr/>
            </p:nvPicPr>
            <p:blipFill rotWithShape="1">
              <a:blip r:embed="rId7">
                <a:alphaModFix/>
              </a:blip>
              <a:srcRect b="34524" l="19398" r="18466" t="0"/>
              <a:stretch/>
            </p:blipFill>
            <p:spPr>
              <a:xfrm>
                <a:off x="2855425" y="652165"/>
                <a:ext cx="472580" cy="67919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75" name="Google Shape;75;p14"/>
            <p:cNvSpPr txBox="1"/>
            <p:nvPr/>
          </p:nvSpPr>
          <p:spPr>
            <a:xfrm>
              <a:off x="323750" y="2187250"/>
              <a:ext cx="4124400" cy="67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/>
                <a:t>Who wrote the disputed essays of the Federalist Papers?</a:t>
              </a:r>
              <a:endParaRPr b="1" sz="1600"/>
            </a:p>
          </p:txBody>
        </p:sp>
      </p:grpSp>
      <p:grpSp>
        <p:nvGrpSpPr>
          <p:cNvPr id="76" name="Google Shape;76;p14"/>
          <p:cNvGrpSpPr/>
          <p:nvPr/>
        </p:nvGrpSpPr>
        <p:grpSpPr>
          <a:xfrm>
            <a:off x="615150" y="2578014"/>
            <a:ext cx="3159000" cy="2101098"/>
            <a:chOff x="615150" y="2578014"/>
            <a:chExt cx="3159000" cy="2101098"/>
          </a:xfrm>
        </p:grpSpPr>
        <p:sp>
          <p:nvSpPr>
            <p:cNvPr id="77" name="Google Shape;77;p14"/>
            <p:cNvSpPr txBox="1"/>
            <p:nvPr/>
          </p:nvSpPr>
          <p:spPr>
            <a:xfrm>
              <a:off x="615150" y="4191613"/>
              <a:ext cx="31590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/>
                <a:t>Who is Robert Galbraith?</a:t>
              </a:r>
              <a:endParaRPr b="1" sz="1600"/>
            </a:p>
          </p:txBody>
        </p:sp>
        <p:grpSp>
          <p:nvGrpSpPr>
            <p:cNvPr id="78" name="Google Shape;78;p14"/>
            <p:cNvGrpSpPr/>
            <p:nvPr/>
          </p:nvGrpSpPr>
          <p:grpSpPr>
            <a:xfrm>
              <a:off x="965041" y="2578014"/>
              <a:ext cx="2459203" cy="1696683"/>
              <a:chOff x="1762125" y="363149"/>
              <a:chExt cx="5619750" cy="3875476"/>
            </a:xfrm>
          </p:grpSpPr>
          <p:pic>
            <p:nvPicPr>
              <p:cNvPr id="79" name="Google Shape;79;p14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1762125" y="904875"/>
                <a:ext cx="5619750" cy="33337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0" name="Google Shape;80;p14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39635"/>
              <a:stretch/>
            </p:blipFill>
            <p:spPr>
              <a:xfrm rot="185663">
                <a:off x="4971859" y="2142564"/>
                <a:ext cx="1646655" cy="177705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1" name="Google Shape;81;p14"/>
              <p:cNvPicPr preferRelativeResize="0"/>
              <p:nvPr/>
            </p:nvPicPr>
            <p:blipFill rotWithShape="1">
              <a:blip r:embed="rId9">
                <a:alphaModFix/>
              </a:blip>
              <a:srcRect b="62449" l="0" r="0" t="0"/>
              <a:stretch/>
            </p:blipFill>
            <p:spPr>
              <a:xfrm rot="185657">
                <a:off x="4987636" y="416202"/>
                <a:ext cx="2001955" cy="134386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82" name="Google Shape;82;p14"/>
          <p:cNvSpPr txBox="1"/>
          <p:nvPr>
            <p:ph idx="4294967295"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All of these questions require </a:t>
            </a:r>
            <a:r>
              <a:rPr b="1" lang="en">
                <a:solidFill>
                  <a:srgbClr val="000000"/>
                </a:solidFill>
              </a:rPr>
              <a:t>authorship attribution</a:t>
            </a:r>
            <a:r>
              <a:rPr lang="en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Enter </a:t>
            </a:r>
            <a:r>
              <a:rPr b="1" lang="en">
                <a:solidFill>
                  <a:srgbClr val="000000"/>
                </a:solidFill>
              </a:rPr>
              <a:t>bookend</a:t>
            </a:r>
            <a:r>
              <a:rPr lang="en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We have trained an ensemble classifier on snippets of text from 12 authors, with features built from a variety of natural language processing (NLP) techniques.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8" name="Google Shape;88;p15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Methods: Data Acquisition and Cleaning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311700" y="619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Data sources</a:t>
            </a:r>
            <a:r>
              <a:rPr lang="en"/>
              <a:t>:  </a:t>
            </a:r>
            <a:r>
              <a:rPr lang="en" u="sng">
                <a:solidFill>
                  <a:schemeClr val="hlink"/>
                </a:solidFill>
                <a:hlinkClick r:id="rId3"/>
              </a:rPr>
              <a:t>www.gutenberg.org</a:t>
            </a:r>
            <a:r>
              <a:rPr lang="en"/>
              <a:t> texts (automated author search and download)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/>
              <a:t>Data processing</a:t>
            </a:r>
            <a:r>
              <a:rPr lang="en"/>
              <a:t>: </a:t>
            </a:r>
            <a:endParaRPr/>
          </a:p>
        </p:txBody>
      </p:sp>
      <p:pic>
        <p:nvPicPr>
          <p:cNvPr id="95" name="Google Shape;9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75825" y="1510250"/>
            <a:ext cx="6092226" cy="283002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311700" y="4148875"/>
            <a:ext cx="63948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2"/>
                </a:solidFill>
              </a:rPr>
              <a:t>Useful packages</a:t>
            </a:r>
            <a:r>
              <a:rPr lang="en" sz="1800">
                <a:solidFill>
                  <a:schemeClr val="dk2"/>
                </a:solidFill>
              </a:rPr>
              <a:t>:</a:t>
            </a:r>
            <a:r>
              <a:rPr lang="en"/>
              <a:t> </a:t>
            </a:r>
            <a:r>
              <a:rPr lang="en">
                <a:latin typeface="Exo"/>
                <a:ea typeface="Exo"/>
                <a:cs typeface="Exo"/>
                <a:sym typeface="Exo"/>
              </a:rPr>
              <a:t>n</a:t>
            </a:r>
            <a:r>
              <a:rPr lang="en">
                <a:latin typeface="Exo"/>
                <a:ea typeface="Exo"/>
                <a:cs typeface="Exo"/>
                <a:sym typeface="Exo"/>
              </a:rPr>
              <a:t>ltk, </a:t>
            </a:r>
            <a:r>
              <a:rPr lang="en">
                <a:latin typeface="Exo"/>
                <a:ea typeface="Exo"/>
                <a:cs typeface="Exo"/>
                <a:sym typeface="Exo"/>
              </a:rPr>
              <a:t>t</a:t>
            </a:r>
            <a:r>
              <a:rPr lang="en">
                <a:latin typeface="Exo"/>
                <a:ea typeface="Exo"/>
                <a:cs typeface="Exo"/>
                <a:sym typeface="Exo"/>
              </a:rPr>
              <a:t>extstat, ngram_graphs, sklearn, requests, bs4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Methods: feature engineering and model training </a:t>
            </a: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102" name="Google Shape;102;p17"/>
          <p:cNvGraphicFramePr/>
          <p:nvPr/>
        </p:nvGraphicFramePr>
        <p:xfrm>
          <a:off x="175700" y="73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{BDD5431A-CD07-4819-BDC8-5BC242DAA24E}</a:tableStyleId>
              </a:tblPr>
              <a:tblGrid>
                <a:gridCol w="1099075"/>
                <a:gridCol w="1099075"/>
                <a:gridCol w="1099075"/>
                <a:gridCol w="1099075"/>
                <a:gridCol w="1099075"/>
                <a:gridCol w="1099075"/>
                <a:gridCol w="1099075"/>
                <a:gridCol w="1099075"/>
              </a:tblGrid>
              <a:tr h="3595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n-grams</a:t>
                      </a:r>
                      <a:endParaRPr sz="1800"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l</a:t>
                      </a:r>
                      <a:r>
                        <a:rPr lang="en" sz="1800"/>
                        <a:t>exical features</a:t>
                      </a:r>
                      <a:endParaRPr sz="1800"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bag-of-words</a:t>
                      </a:r>
                      <a:endParaRPr sz="1800"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</a:t>
                      </a:r>
                      <a:r>
                        <a:rPr lang="en" sz="1800"/>
                        <a:t>yntactic features</a:t>
                      </a:r>
                      <a:endParaRPr sz="1800"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46015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['No',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'one',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'would',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'have',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'believed',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'in',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'the',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'last',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'years',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...]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[2,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3,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5,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4,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8,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2,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3,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4,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5,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...]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['No',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'one',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'would',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'have',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'believed',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'in',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'the',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'last',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'years',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...]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[0,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…]</a:t>
                      </a:r>
                      <a:endParaRPr sz="1200"/>
                    </a:p>
                  </a:txBody>
                  <a:tcPr marT="0" marB="0" marR="0" marL="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['No',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'one',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'would',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'have',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'believed',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'in',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'the',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'last',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/>
                        <a:t> 'years',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...]</a:t>
                      </a:r>
                      <a:endParaRPr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['DET',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'NOUN',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'VERB',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'VERB',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'VERB',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'CONJ',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'DET',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'ADJ',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'NOUN',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…]</a:t>
                      </a:r>
                      <a:endParaRPr sz="1200"/>
                    </a:p>
                  </a:txBody>
                  <a:tcPr marT="0" marB="0" marR="0" marL="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417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Kyle</a:t>
                      </a:r>
                      <a:endParaRPr sz="1000"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Elaad</a:t>
                      </a:r>
                      <a:endParaRPr sz="1000"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Nikhil</a:t>
                      </a:r>
                      <a:endParaRPr sz="1000"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Diptanil</a:t>
                      </a:r>
                      <a:endParaRPr sz="1000"/>
                    </a:p>
                  </a:txBody>
                  <a:tcPr marT="0" marB="0" marR="0" marL="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sp>
        <p:nvSpPr>
          <p:cNvPr id="103" name="Google Shape;103;p17"/>
          <p:cNvSpPr/>
          <p:nvPr/>
        </p:nvSpPr>
        <p:spPr>
          <a:xfrm>
            <a:off x="3434614" y="2090450"/>
            <a:ext cx="335100" cy="211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7747700" y="2067850"/>
            <a:ext cx="335100" cy="211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175700" y="1173450"/>
            <a:ext cx="21975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No one would have believed</a:t>
            </a:r>
            <a:endParaRPr sz="1200"/>
          </a:p>
        </p:txBody>
      </p:sp>
      <p:sp>
        <p:nvSpPr>
          <p:cNvPr id="106" name="Google Shape;106;p17"/>
          <p:cNvSpPr txBox="1"/>
          <p:nvPr/>
        </p:nvSpPr>
        <p:spPr>
          <a:xfrm>
            <a:off x="175700" y="1969750"/>
            <a:ext cx="6948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No one</a:t>
            </a:r>
            <a:endParaRPr sz="1200"/>
          </a:p>
        </p:txBody>
      </p:sp>
      <p:sp>
        <p:nvSpPr>
          <p:cNvPr id="107" name="Google Shape;107;p17"/>
          <p:cNvSpPr txBox="1"/>
          <p:nvPr/>
        </p:nvSpPr>
        <p:spPr>
          <a:xfrm>
            <a:off x="404725" y="2279050"/>
            <a:ext cx="9120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</a:t>
            </a:r>
            <a:r>
              <a:rPr lang="en" sz="1200"/>
              <a:t>ne would</a:t>
            </a:r>
            <a:endParaRPr sz="1200"/>
          </a:p>
        </p:txBody>
      </p:sp>
      <p:sp>
        <p:nvSpPr>
          <p:cNvPr id="108" name="Google Shape;108;p17"/>
          <p:cNvSpPr txBox="1"/>
          <p:nvPr/>
        </p:nvSpPr>
        <p:spPr>
          <a:xfrm>
            <a:off x="700000" y="2612925"/>
            <a:ext cx="10437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</a:t>
            </a:r>
            <a:r>
              <a:rPr lang="en" sz="1200"/>
              <a:t>ould have</a:t>
            </a:r>
            <a:endParaRPr sz="1200"/>
          </a:p>
        </p:txBody>
      </p:sp>
      <p:sp>
        <p:nvSpPr>
          <p:cNvPr id="109" name="Google Shape;109;p17"/>
          <p:cNvSpPr txBox="1"/>
          <p:nvPr/>
        </p:nvSpPr>
        <p:spPr>
          <a:xfrm>
            <a:off x="1159700" y="2931475"/>
            <a:ext cx="12135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</a:t>
            </a:r>
            <a:r>
              <a:rPr lang="en" sz="1200"/>
              <a:t>ave believed</a:t>
            </a:r>
            <a:endParaRPr sz="1200"/>
          </a:p>
        </p:txBody>
      </p:sp>
      <p:sp>
        <p:nvSpPr>
          <p:cNvPr id="110" name="Google Shape;110;p17"/>
          <p:cNvSpPr/>
          <p:nvPr/>
        </p:nvSpPr>
        <p:spPr>
          <a:xfrm>
            <a:off x="284050" y="1246870"/>
            <a:ext cx="558900" cy="265500"/>
          </a:xfrm>
          <a:prstGeom prst="rect">
            <a:avLst/>
          </a:prstGeom>
          <a:noFill/>
          <a:ln cap="flat" cmpd="sng" w="1905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7"/>
          <p:cNvCxnSpPr/>
          <p:nvPr/>
        </p:nvCxnSpPr>
        <p:spPr>
          <a:xfrm flipH="1">
            <a:off x="523000" y="1569625"/>
            <a:ext cx="54300" cy="476400"/>
          </a:xfrm>
          <a:prstGeom prst="straightConnector1">
            <a:avLst/>
          </a:prstGeom>
          <a:noFill/>
          <a:ln cap="flat" cmpd="sng" w="19050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7"/>
          <p:cNvSpPr/>
          <p:nvPr/>
        </p:nvSpPr>
        <p:spPr>
          <a:xfrm>
            <a:off x="545375" y="1190036"/>
            <a:ext cx="729300" cy="265500"/>
          </a:xfrm>
          <a:prstGeom prst="rect">
            <a:avLst/>
          </a:prstGeom>
          <a:noFill/>
          <a:ln cap="flat" cmpd="sng" w="1905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806700" y="1270551"/>
            <a:ext cx="846300" cy="265500"/>
          </a:xfrm>
          <a:prstGeom prst="rect">
            <a:avLst/>
          </a:prstGeom>
          <a:noFill/>
          <a:ln cap="flat" cmpd="sng" w="1905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1274775" y="1213295"/>
            <a:ext cx="1003200" cy="265500"/>
          </a:xfrm>
          <a:prstGeom prst="rect">
            <a:avLst/>
          </a:prstGeom>
          <a:noFill/>
          <a:ln cap="flat" cmpd="sng" w="1905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" name="Google Shape;115;p17"/>
          <p:cNvCxnSpPr/>
          <p:nvPr/>
        </p:nvCxnSpPr>
        <p:spPr>
          <a:xfrm flipH="1">
            <a:off x="860725" y="1531750"/>
            <a:ext cx="64200" cy="823500"/>
          </a:xfrm>
          <a:prstGeom prst="straightConnector1">
            <a:avLst/>
          </a:prstGeom>
          <a:noFill/>
          <a:ln cap="flat" cmpd="sng" w="19050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7"/>
          <p:cNvCxnSpPr>
            <a:stCxn id="105" idx="2"/>
          </p:cNvCxnSpPr>
          <p:nvPr/>
        </p:nvCxnSpPr>
        <p:spPr>
          <a:xfrm>
            <a:off x="1274450" y="1580850"/>
            <a:ext cx="103800" cy="1123500"/>
          </a:xfrm>
          <a:prstGeom prst="straightConnector1">
            <a:avLst/>
          </a:prstGeom>
          <a:noFill/>
          <a:ln cap="flat" cmpd="sng" w="19050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7"/>
          <p:cNvCxnSpPr/>
          <p:nvPr/>
        </p:nvCxnSpPr>
        <p:spPr>
          <a:xfrm>
            <a:off x="1776375" y="1554995"/>
            <a:ext cx="179700" cy="1414200"/>
          </a:xfrm>
          <a:prstGeom prst="straightConnector1">
            <a:avLst/>
          </a:prstGeom>
          <a:noFill/>
          <a:ln cap="flat" cmpd="sng" w="19050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7"/>
          <p:cNvCxnSpPr/>
          <p:nvPr/>
        </p:nvCxnSpPr>
        <p:spPr>
          <a:xfrm flipH="1" rot="10800000">
            <a:off x="5374150" y="1430199"/>
            <a:ext cx="694800" cy="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9" name="Google Shape;119;p17"/>
          <p:cNvCxnSpPr/>
          <p:nvPr/>
        </p:nvCxnSpPr>
        <p:spPr>
          <a:xfrm>
            <a:off x="5377575" y="1610300"/>
            <a:ext cx="691500" cy="1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17"/>
          <p:cNvCxnSpPr/>
          <p:nvPr/>
        </p:nvCxnSpPr>
        <p:spPr>
          <a:xfrm>
            <a:off x="5424925" y="1828175"/>
            <a:ext cx="653700" cy="1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7"/>
          <p:cNvCxnSpPr/>
          <p:nvPr/>
        </p:nvCxnSpPr>
        <p:spPr>
          <a:xfrm>
            <a:off x="5396525" y="1979725"/>
            <a:ext cx="653700" cy="52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7"/>
          <p:cNvCxnSpPr/>
          <p:nvPr/>
        </p:nvCxnSpPr>
        <p:spPr>
          <a:xfrm>
            <a:off x="5491250" y="2197600"/>
            <a:ext cx="615600" cy="82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1250350" y="3797137"/>
            <a:ext cx="1951200" cy="503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17"/>
          <p:cNvSpPr txBox="1"/>
          <p:nvPr/>
        </p:nvSpPr>
        <p:spPr>
          <a:xfrm>
            <a:off x="1956075" y="3939375"/>
            <a:ext cx="521100" cy="26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SVC</a:t>
            </a:r>
            <a:endParaRPr sz="1200"/>
          </a:p>
        </p:txBody>
      </p:sp>
      <p:cxnSp>
        <p:nvCxnSpPr>
          <p:cNvPr id="125" name="Google Shape;125;p17"/>
          <p:cNvCxnSpPr/>
          <p:nvPr/>
        </p:nvCxnSpPr>
        <p:spPr>
          <a:xfrm flipH="1">
            <a:off x="5917950" y="3786575"/>
            <a:ext cx="1953600" cy="495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17"/>
          <p:cNvCxnSpPr/>
          <p:nvPr/>
        </p:nvCxnSpPr>
        <p:spPr>
          <a:xfrm flipH="1">
            <a:off x="5017375" y="3803707"/>
            <a:ext cx="653700" cy="45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" name="Google Shape;127;p17"/>
          <p:cNvSpPr txBox="1"/>
          <p:nvPr/>
        </p:nvSpPr>
        <p:spPr>
          <a:xfrm>
            <a:off x="6770150" y="3886529"/>
            <a:ext cx="521100" cy="21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SVC</a:t>
            </a:r>
            <a:endParaRPr sz="1200"/>
          </a:p>
        </p:txBody>
      </p:sp>
      <p:sp>
        <p:nvSpPr>
          <p:cNvPr id="128" name="Google Shape;128;p17"/>
          <p:cNvSpPr txBox="1"/>
          <p:nvPr/>
        </p:nvSpPr>
        <p:spPr>
          <a:xfrm>
            <a:off x="5159325" y="3915375"/>
            <a:ext cx="504300" cy="21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logit</a:t>
            </a:r>
            <a:endParaRPr sz="1200"/>
          </a:p>
        </p:txBody>
      </p:sp>
      <p:sp>
        <p:nvSpPr>
          <p:cNvPr id="129" name="Google Shape;129;p17"/>
          <p:cNvSpPr txBox="1"/>
          <p:nvPr/>
        </p:nvSpPr>
        <p:spPr>
          <a:xfrm>
            <a:off x="2934050" y="4327461"/>
            <a:ext cx="3289200" cy="21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soft-voting ensemble classifier</a:t>
            </a:r>
            <a:endParaRPr sz="1800"/>
          </a:p>
        </p:txBody>
      </p:sp>
      <p:sp>
        <p:nvSpPr>
          <p:cNvPr id="130" name="Google Shape;130;p17"/>
          <p:cNvSpPr/>
          <p:nvPr/>
        </p:nvSpPr>
        <p:spPr>
          <a:xfrm>
            <a:off x="46525" y="644125"/>
            <a:ext cx="2453400" cy="32112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2260025" y="634525"/>
            <a:ext cx="2453400" cy="32112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6621275" y="634525"/>
            <a:ext cx="2453400" cy="32112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/>
          <p:nvPr/>
        </p:nvSpPr>
        <p:spPr>
          <a:xfrm>
            <a:off x="4451850" y="634525"/>
            <a:ext cx="2453400" cy="32112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350475" y="3724675"/>
            <a:ext cx="8128800" cy="9765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870891" y="-840563"/>
            <a:ext cx="3142272" cy="5403697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Model</a:t>
            </a:r>
            <a:r>
              <a:rPr lang="en">
                <a:solidFill>
                  <a:srgbClr val="000000"/>
                </a:solidFill>
              </a:rPr>
              <a:t> Selection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41" name="Google Shape;141;p18"/>
          <p:cNvCxnSpPr/>
          <p:nvPr/>
        </p:nvCxnSpPr>
        <p:spPr>
          <a:xfrm>
            <a:off x="1250350" y="3797137"/>
            <a:ext cx="1951200" cy="503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" name="Google Shape;142;p18"/>
          <p:cNvSpPr txBox="1"/>
          <p:nvPr/>
        </p:nvSpPr>
        <p:spPr>
          <a:xfrm>
            <a:off x="1956075" y="3939375"/>
            <a:ext cx="521100" cy="26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SVC</a:t>
            </a:r>
            <a:endParaRPr sz="1200"/>
          </a:p>
        </p:txBody>
      </p:sp>
      <p:cxnSp>
        <p:nvCxnSpPr>
          <p:cNvPr id="143" name="Google Shape;143;p18"/>
          <p:cNvCxnSpPr/>
          <p:nvPr/>
        </p:nvCxnSpPr>
        <p:spPr>
          <a:xfrm flipH="1">
            <a:off x="5917950" y="3786575"/>
            <a:ext cx="1953600" cy="495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4" name="Google Shape;144;p18"/>
          <p:cNvCxnSpPr/>
          <p:nvPr/>
        </p:nvCxnSpPr>
        <p:spPr>
          <a:xfrm flipH="1">
            <a:off x="5017375" y="3803707"/>
            <a:ext cx="653700" cy="45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5" name="Google Shape;145;p18"/>
          <p:cNvSpPr txBox="1"/>
          <p:nvPr/>
        </p:nvSpPr>
        <p:spPr>
          <a:xfrm>
            <a:off x="6770150" y="3886529"/>
            <a:ext cx="521100" cy="21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SVC</a:t>
            </a:r>
            <a:endParaRPr sz="1200"/>
          </a:p>
        </p:txBody>
      </p:sp>
      <p:sp>
        <p:nvSpPr>
          <p:cNvPr id="146" name="Google Shape;146;p18"/>
          <p:cNvSpPr txBox="1"/>
          <p:nvPr/>
        </p:nvSpPr>
        <p:spPr>
          <a:xfrm>
            <a:off x="5159325" y="3915375"/>
            <a:ext cx="504300" cy="21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logit</a:t>
            </a:r>
            <a:endParaRPr sz="1200"/>
          </a:p>
        </p:txBody>
      </p:sp>
      <p:sp>
        <p:nvSpPr>
          <p:cNvPr id="147" name="Google Shape;147;p18"/>
          <p:cNvSpPr txBox="1"/>
          <p:nvPr/>
        </p:nvSpPr>
        <p:spPr>
          <a:xfrm>
            <a:off x="2934050" y="4327461"/>
            <a:ext cx="3289200" cy="21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soft-voting ensemble classifier</a:t>
            </a:r>
            <a:endParaRPr sz="1800"/>
          </a:p>
        </p:txBody>
      </p:sp>
      <p:sp>
        <p:nvSpPr>
          <p:cNvPr id="148" name="Google Shape;148;p18"/>
          <p:cNvSpPr/>
          <p:nvPr/>
        </p:nvSpPr>
        <p:spPr>
          <a:xfrm>
            <a:off x="350475" y="3724675"/>
            <a:ext cx="8128800" cy="9765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3581450" y="665300"/>
            <a:ext cx="4467300" cy="211200"/>
          </a:xfrm>
          <a:prstGeom prst="rect">
            <a:avLst/>
          </a:prstGeom>
          <a:solidFill>
            <a:srgbClr val="FF8100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3278050" y="630949"/>
            <a:ext cx="204890" cy="976537"/>
          </a:xfrm>
          <a:custGeom>
            <a:rect b="b" l="l" r="r" t="t"/>
            <a:pathLst>
              <a:path extrusionOk="0" h="64267" w="15096">
                <a:moveTo>
                  <a:pt x="14665" y="0"/>
                </a:moveTo>
                <a:lnTo>
                  <a:pt x="0" y="0"/>
                </a:lnTo>
                <a:lnTo>
                  <a:pt x="0" y="64267"/>
                </a:lnTo>
                <a:lnTo>
                  <a:pt x="15096" y="64267"/>
                </a:lnTo>
              </a:path>
            </a:pathLst>
          </a:cu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1" name="Google Shape;151;p18"/>
          <p:cNvSpPr txBox="1"/>
          <p:nvPr/>
        </p:nvSpPr>
        <p:spPr>
          <a:xfrm>
            <a:off x="1326851" y="948200"/>
            <a:ext cx="19512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ingle-feature models</a:t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2638250" y="1690987"/>
            <a:ext cx="204890" cy="1741314"/>
          </a:xfrm>
          <a:custGeom>
            <a:rect b="b" l="l" r="r" t="t"/>
            <a:pathLst>
              <a:path extrusionOk="0" h="64267" w="15096">
                <a:moveTo>
                  <a:pt x="14665" y="0"/>
                </a:moveTo>
                <a:lnTo>
                  <a:pt x="0" y="0"/>
                </a:lnTo>
                <a:lnTo>
                  <a:pt x="0" y="64267"/>
                </a:lnTo>
                <a:lnTo>
                  <a:pt x="15096" y="64267"/>
                </a:lnTo>
              </a:path>
            </a:pathLst>
          </a:cu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3" name="Google Shape;153;p18"/>
          <p:cNvSpPr txBox="1"/>
          <p:nvPr/>
        </p:nvSpPr>
        <p:spPr>
          <a:xfrm>
            <a:off x="895350" y="2350450"/>
            <a:ext cx="17430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models</a:t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2740175" y="2918875"/>
            <a:ext cx="5308500" cy="211200"/>
          </a:xfrm>
          <a:prstGeom prst="rect">
            <a:avLst/>
          </a:prstGeom>
          <a:solidFill>
            <a:srgbClr val="FF8100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60" name="Google Shape;16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0550" y="64025"/>
            <a:ext cx="4713875" cy="434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 txBox="1"/>
          <p:nvPr/>
        </p:nvSpPr>
        <p:spPr>
          <a:xfrm>
            <a:off x="0" y="3999300"/>
            <a:ext cx="212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*Carroll has been removed here, as we spuriously included his math textbooks, not just his writings</a:t>
            </a:r>
            <a:endParaRPr sz="800"/>
          </a:p>
        </p:txBody>
      </p:sp>
      <p:sp>
        <p:nvSpPr>
          <p:cNvPr id="162" name="Google Shape;162;p19"/>
          <p:cNvSpPr txBox="1"/>
          <p:nvPr>
            <p:ph idx="1" type="body"/>
          </p:nvPr>
        </p:nvSpPr>
        <p:spPr>
          <a:xfrm>
            <a:off x="311700" y="865325"/>
            <a:ext cx="2726400" cy="26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~90</a:t>
            </a:r>
            <a:r>
              <a:rPr b="1" lang="en">
                <a:solidFill>
                  <a:srgbClr val="000000"/>
                </a:solidFill>
              </a:rPr>
              <a:t>% accuracy</a:t>
            </a:r>
            <a:r>
              <a:rPr lang="en">
                <a:solidFill>
                  <a:srgbClr val="000000"/>
                </a:solidFill>
              </a:rPr>
              <a:t> on new samples from unseen books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3" name="Google Shape;163;p19"/>
          <p:cNvSpPr txBox="1"/>
          <p:nvPr/>
        </p:nvSpPr>
        <p:spPr>
          <a:xfrm rot="-5400000">
            <a:off x="2263800" y="2059175"/>
            <a:ext cx="1628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Author</a:t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4989138" y="4340091"/>
            <a:ext cx="16281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Author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 Examples</a:t>
            </a:r>
            <a:endParaRPr/>
          </a:p>
        </p:txBody>
      </p:sp>
      <p:pic>
        <p:nvPicPr>
          <p:cNvPr id="170" name="Google Shape;17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3525" y="1280875"/>
            <a:ext cx="2638499" cy="3211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1288" y="2128774"/>
            <a:ext cx="760651" cy="38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9187" y="1280975"/>
            <a:ext cx="2400538" cy="320072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 txBox="1"/>
          <p:nvPr/>
        </p:nvSpPr>
        <p:spPr>
          <a:xfrm>
            <a:off x="5353500" y="692330"/>
            <a:ext cx="2638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 essays in </a:t>
            </a:r>
            <a:r>
              <a:rPr i="1" lang="en"/>
              <a:t>The Federalist Papers</a:t>
            </a:r>
            <a:r>
              <a:rPr lang="en"/>
              <a:t> have disputed authorship. Who wrote them?</a:t>
            </a:r>
            <a:endParaRPr/>
          </a:p>
        </p:txBody>
      </p:sp>
      <p:sp>
        <p:nvSpPr>
          <p:cNvPr id="174" name="Google Shape;174;p20"/>
          <p:cNvSpPr txBox="1"/>
          <p:nvPr/>
        </p:nvSpPr>
        <p:spPr>
          <a:xfrm>
            <a:off x="1289175" y="712100"/>
            <a:ext cx="24006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wrote the </a:t>
            </a:r>
            <a:r>
              <a:rPr i="1" lang="en"/>
              <a:t>Cormoran Strike </a:t>
            </a:r>
            <a:r>
              <a:rPr lang="en"/>
              <a:t>series</a:t>
            </a:r>
            <a:r>
              <a:rPr i="1" lang="en"/>
              <a:t>?</a:t>
            </a:r>
            <a:endParaRPr i="1"/>
          </a:p>
        </p:txBody>
      </p:sp>
      <p:sp>
        <p:nvSpPr>
          <p:cNvPr id="175" name="Google Shape;175;p20"/>
          <p:cNvSpPr/>
          <p:nvPr/>
        </p:nvSpPr>
        <p:spPr>
          <a:xfrm>
            <a:off x="1241775" y="2856600"/>
            <a:ext cx="2495400" cy="1625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81" name="Google Shape;181;p21"/>
          <p:cNvSpPr txBox="1"/>
          <p:nvPr>
            <p:ph idx="1" type="body"/>
          </p:nvPr>
        </p:nvSpPr>
        <p:spPr>
          <a:xfrm>
            <a:off x="311700" y="847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Extend model to shorter snippet lengths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Build an interactive web/phone app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Future applications: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Twitter bot identifier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Plagiarism detector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Authorship attribution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